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68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C90C-2BD9-4CC4-9572-AE90F5E74613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8D71-87C8-4F89-8F8B-238396EA2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D5FC-D7C2-45BF-A667-6A3DB0FEC7BB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AD8A-8ADE-4340-AC03-C4732A7B8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FEAC-DC11-4843-AB9F-32E819445997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42D7-B975-4C14-87B7-26007125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A7F3-8DAD-458E-9207-E62688871A5B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B75-E3B5-47BD-BC20-91FEAEF83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408D-B435-40A7-9893-ADABC12AB038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AD0A-0913-4189-8A26-6AE6E9180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E543-A7A3-4E16-A945-879BCED02301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921B-5B18-4F2E-A9C0-14FBA0EC7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6EC-B5CC-4526-A9B4-EC5CF756621E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C370-B3C6-4AF0-85FA-2D4C7075F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E02A-5D12-46BF-814E-D85038D5BB7D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1CC0-D048-4836-AD0A-8099B0130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C60F-56F2-451C-894F-A9DE667E5466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4BD2-3A6A-4EDD-AAB7-C46443138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1F24-D3C9-4B14-AEDC-ACF0D7B17484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0365-58F9-475E-B448-3CBB8AEC8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3CE8-6B5F-4AF5-A402-AEFB94EE58E4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8409-F64B-4500-8637-FE700FC71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5E51-27BC-4C12-84E3-9CCC633FFFF8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6BFB-7E7D-4CC6-B553-471E2CF3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F594-DE3E-4C38-840E-749C1B7EA66C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EB73-CC62-4923-85AC-B16FC1FDB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EBBED-D8B8-4CAA-A0F2-EE7DFA5F8E53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FF9213-2B4F-4EC8-BDF8-F83224571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esosmokykla.lt/lt/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lesosmokykla.lt/ru/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6013" y="476250"/>
            <a:ext cx="7273925" cy="5977086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altLang="ja-JP" sz="2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  УО «</a:t>
            </a:r>
            <a:r>
              <a:rPr lang="ru-RU" altLang="ja-JP" sz="2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Пелясская</a:t>
            </a:r>
            <a:r>
              <a:rPr lang="ru-RU" altLang="ja-JP" sz="2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altLang="ja-JP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средняя школа с обучением на литовском языке</a:t>
            </a:r>
            <a:r>
              <a:rPr lang="ru-RU" altLang="ja-JP" sz="2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»</a:t>
            </a: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	</a:t>
            </a:r>
            <a:r>
              <a:rPr lang="ru-RU" sz="2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Пелеса</a:t>
            </a:r>
            <a:r>
              <a:rPr lang="ru-RU" sz="2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, 2017</a:t>
            </a:r>
            <a:endParaRPr lang="ru-RU" sz="26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5364" name="Picture 4" descr="pelesa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3276600" y="1340768"/>
            <a:ext cx="547186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b="1" dirty="0">
                <a:latin typeface="Cambria" panose="02040503050406030204" pitchFamily="18" charset="0"/>
              </a:rPr>
              <a:t>«История школы на фотоснимках»</a:t>
            </a:r>
            <a:r>
              <a:rPr lang="ru-RU" dirty="0">
                <a:latin typeface="Cambria" panose="02040503050406030204" pitchFamily="18" charset="0"/>
              </a:rPr>
              <a:t> – </a:t>
            </a:r>
            <a:r>
              <a:rPr lang="ru-RU" dirty="0" smtClean="0">
                <a:latin typeface="Cambria" panose="02040503050406030204" pitchFamily="18" charset="0"/>
              </a:rPr>
              <a:t>еще одна </a:t>
            </a:r>
            <a:r>
              <a:rPr lang="ru-RU" dirty="0">
                <a:latin typeface="Cambria" panose="02040503050406030204" pitchFamily="18" charset="0"/>
              </a:rPr>
              <a:t>экспозиция, находящаяся не в самом музее. В ней можно увидеть интересные мгновения из школьной </a:t>
            </a:r>
            <a:r>
              <a:rPr lang="ru-RU" dirty="0" smtClean="0">
                <a:latin typeface="Cambria" panose="02040503050406030204" pitchFamily="18" charset="0"/>
              </a:rPr>
              <a:t>жизни.</a:t>
            </a:r>
          </a:p>
          <a:p>
            <a:pPr marL="0" lvl="0" indent="0" algn="just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95" y="2743200"/>
            <a:ext cx="5400600" cy="204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346" y="4789521"/>
            <a:ext cx="5612132" cy="197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lvl="0" indent="0" algn="just">
              <a:spcBef>
                <a:spcPts val="150"/>
              </a:spcBef>
              <a:spcAft>
                <a:spcPts val="0"/>
              </a:spcAft>
              <a:buNone/>
              <a:tabLst>
                <a:tab pos="814705" algn="l"/>
              </a:tabLst>
            </a:pPr>
            <a:r>
              <a:rPr lang="ru-RU" sz="2800" b="1" dirty="0" err="1">
                <a:latin typeface="Cambria" panose="02040503050406030204" pitchFamily="18" charset="0"/>
                <a:ea typeface="Times New Roman" panose="02020603050405020304" pitchFamily="18" charset="0"/>
              </a:rPr>
              <a:t>Пелясский</a:t>
            </a:r>
            <a:r>
              <a:rPr lang="ru-RU" sz="2800" b="1" dirty="0">
                <a:latin typeface="Cambria" panose="02040503050406030204" pitchFamily="18" charset="0"/>
                <a:ea typeface="Times New Roman" panose="02020603050405020304" pitchFamily="18" charset="0"/>
              </a:rPr>
              <a:t> костел св. </a:t>
            </a:r>
            <a:r>
              <a:rPr lang="ru-RU" sz="2800" b="1" dirty="0" err="1">
                <a:latin typeface="Cambria" panose="02040503050406030204" pitchFamily="18" charset="0"/>
                <a:ea typeface="Times New Roman" panose="02020603050405020304" pitchFamily="18" charset="0"/>
              </a:rPr>
              <a:t>Линаса</a:t>
            </a:r>
            <a:r>
              <a:rPr lang="ru-RU" sz="2800" b="1" dirty="0">
                <a:latin typeface="Cambria" panose="02040503050406030204" pitchFamily="18" charset="0"/>
                <a:ea typeface="Times New Roman" panose="02020603050405020304" pitchFamily="18" charset="0"/>
              </a:rPr>
              <a:t>, общественное объединение литовцев «</a:t>
            </a:r>
            <a:r>
              <a:rPr lang="ru-RU" sz="2800" b="1" dirty="0" err="1">
                <a:latin typeface="Cambria" panose="02040503050406030204" pitchFamily="18" charset="0"/>
                <a:ea typeface="Times New Roman" panose="02020603050405020304" pitchFamily="18" charset="0"/>
              </a:rPr>
              <a:t>Гимтине</a:t>
            </a:r>
            <a:r>
              <a:rPr lang="ru-RU" sz="2800" b="1" dirty="0">
                <a:latin typeface="Cambria" panose="02040503050406030204" pitchFamily="18" charset="0"/>
                <a:ea typeface="Times New Roman" panose="02020603050405020304" pitchFamily="18" charset="0"/>
              </a:rPr>
              <a:t>» </a:t>
            </a:r>
            <a:r>
              <a:rPr lang="ru-RU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– экспозиция, которая </a:t>
            </a:r>
            <a:r>
              <a:rPr lang="ru-RU" sz="2800" smtClean="0">
                <a:latin typeface="Cambria" panose="02040503050406030204" pitchFamily="18" charset="0"/>
                <a:ea typeface="Times New Roman" panose="02020603050405020304" pitchFamily="18" charset="0"/>
              </a:rPr>
              <a:t>раскрывает историю </a:t>
            </a:r>
            <a:r>
              <a:rPr lang="ru-RU" sz="28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возле </a:t>
            </a:r>
            <a:r>
              <a:rPr lang="ru-RU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школы находящегося костела св. </a:t>
            </a:r>
            <a:r>
              <a:rPr lang="ru-RU" sz="28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Линаса</a:t>
            </a:r>
            <a:r>
              <a:rPr lang="ru-RU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, а также историю общественного объединения литовцев «</a:t>
            </a:r>
            <a:r>
              <a:rPr lang="ru-RU" sz="28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Гимтине</a:t>
            </a:r>
            <a:r>
              <a:rPr lang="ru-RU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», который тесно сотрудничает с нашей школой в сфере культурной жизни.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9941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8058"/>
          </a:xfrm>
          <a:noFill/>
        </p:spPr>
        <p:txBody>
          <a:bodyPr/>
          <a:lstStyle/>
          <a:p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7784" y="3861048"/>
            <a:ext cx="4608512" cy="256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800" dirty="0" smtClean="0">
                <a:latin typeface="Cambria" panose="02040503050406030204" pitchFamily="18" charset="0"/>
              </a:rPr>
              <a:t>  Экспозиция </a:t>
            </a:r>
            <a:r>
              <a:rPr lang="ru-RU" sz="2800" dirty="0">
                <a:latin typeface="Cambria" panose="02040503050406030204" pitchFamily="18" charset="0"/>
              </a:rPr>
              <a:t>под названием </a:t>
            </a:r>
            <a:r>
              <a:rPr lang="ru-RU" sz="2800" b="1" dirty="0">
                <a:latin typeface="Cambria" panose="02040503050406030204" pitchFamily="18" charset="0"/>
              </a:rPr>
              <a:t>«Знаменитые люди </a:t>
            </a:r>
            <a:r>
              <a:rPr lang="ru-RU" sz="2800" b="1" dirty="0" err="1">
                <a:latin typeface="Cambria" panose="02040503050406030204" pitchFamily="18" charset="0"/>
              </a:rPr>
              <a:t>Пелясского</a:t>
            </a:r>
            <a:r>
              <a:rPr lang="ru-RU" sz="2800" b="1" dirty="0">
                <a:latin typeface="Cambria" panose="02040503050406030204" pitchFamily="18" charset="0"/>
              </a:rPr>
              <a:t> края» </a:t>
            </a:r>
            <a:r>
              <a:rPr lang="ru-RU" sz="2800" dirty="0">
                <a:latin typeface="Cambria" panose="02040503050406030204" pitchFamily="18" charset="0"/>
              </a:rPr>
              <a:t>рассказывает нам о знаменитых и заслуженных земляках, которые в свое время сделали много доброго для нашей родной земли.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16016" y="2996952"/>
            <a:ext cx="3888432" cy="344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561" y="2996953"/>
            <a:ext cx="3950095" cy="343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800" dirty="0">
                <a:latin typeface="Cambria" panose="02040503050406030204" pitchFamily="18" charset="0"/>
              </a:rPr>
              <a:t>В экспозиции </a:t>
            </a:r>
            <a:r>
              <a:rPr lang="ru-RU" sz="2800" b="1" dirty="0">
                <a:latin typeface="Cambria" panose="02040503050406030204" pitchFamily="18" charset="0"/>
              </a:rPr>
              <a:t>«Бытовые и рабочие вещи и инструменты»</a:t>
            </a:r>
            <a:r>
              <a:rPr lang="ru-RU" sz="2800" dirty="0">
                <a:latin typeface="Cambria" panose="02040503050406030204" pitchFamily="18" charset="0"/>
              </a:rPr>
              <a:t> собраны орудия труда и предметы быта крестьян.  Есть также и орудия труда для обработки льна</a:t>
            </a:r>
            <a:r>
              <a:rPr lang="ru-RU" sz="2800" dirty="0" smtClean="0">
                <a:latin typeface="Cambria" panose="02040503050406030204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1988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042"/>
          </a:xfrm>
          <a:noFill/>
        </p:spPr>
        <p:txBody>
          <a:bodyPr/>
          <a:lstStyle/>
          <a:p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4084" y="2473201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2473201"/>
            <a:ext cx="3101979" cy="2395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427" y="4224368"/>
            <a:ext cx="3098757" cy="255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188640"/>
            <a:ext cx="8291512" cy="1656035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6713"/>
            <a:ext cx="8229600" cy="4705908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800" b="1" dirty="0">
                <a:latin typeface="Cambria" panose="02040503050406030204" pitchFamily="18" charset="0"/>
              </a:rPr>
              <a:t>«Интерьер крестьянской избы»</a:t>
            </a:r>
            <a:r>
              <a:rPr lang="ru-RU" sz="2800" dirty="0">
                <a:latin typeface="Cambria" panose="02040503050406030204" pitchFamily="18" charset="0"/>
              </a:rPr>
              <a:t> показывает, что изба была богата предметами быта. Женщины готовили пищу, а кто-то прял или ткал. Есть и изделия, вытканные на простом ткацком станке, имеются предметы ткачества, ткацкий станок</a:t>
            </a:r>
            <a:r>
              <a:rPr lang="ru-RU" sz="2800" dirty="0" smtClean="0">
                <a:latin typeface="Cambria" panose="02040503050406030204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44" y="3501008"/>
            <a:ext cx="3763144" cy="282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189" y="3501008"/>
            <a:ext cx="3976611" cy="282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800" dirty="0">
                <a:latin typeface="Cambria" panose="02040503050406030204" pitchFamily="18" charset="0"/>
              </a:rPr>
              <a:t>На фоторамке </a:t>
            </a:r>
            <a:r>
              <a:rPr lang="ru-RU" sz="2800" b="1" dirty="0">
                <a:latin typeface="Cambria" panose="02040503050406030204" pitchFamily="18" charset="0"/>
              </a:rPr>
              <a:t>«Наши учителя</a:t>
            </a:r>
            <a:r>
              <a:rPr lang="ru-RU" sz="2800" b="1" dirty="0" smtClean="0">
                <a:latin typeface="Cambria" panose="02040503050406030204" pitchFamily="18" charset="0"/>
              </a:rPr>
              <a:t>» ̶ </a:t>
            </a:r>
            <a:r>
              <a:rPr lang="ru-RU" sz="2800" dirty="0">
                <a:latin typeface="Cambria" panose="02040503050406030204" pitchFamily="18" charset="0"/>
              </a:rPr>
              <a:t>сплоченный педагогический коллектив нашей школы. На школьном сайте также можно найти более подробную информацию про наших учителей.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977785"/>
            <a:ext cx="5846613" cy="329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283968" y="2884122"/>
            <a:ext cx="2664296" cy="3736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6048672"/>
          </a:xfrm>
        </p:spPr>
        <p:txBody>
          <a:bodyPr/>
          <a:lstStyle/>
          <a:p>
            <a:pPr lvl="0" algn="just"/>
            <a:r>
              <a:rPr lang="ru-RU" sz="2800" dirty="0">
                <a:latin typeface="Cambria" panose="02040503050406030204" pitchFamily="18" charset="0"/>
              </a:rPr>
              <a:t>Сохранение истории и традиций нашей школы ведется и через создание </a:t>
            </a:r>
            <a:r>
              <a:rPr lang="ru-RU" sz="2800" b="1" dirty="0">
                <a:latin typeface="Cambria" panose="02040503050406030204" pitchFamily="18" charset="0"/>
              </a:rPr>
              <a:t>«Летописи школьной жизни» - </a:t>
            </a:r>
            <a:r>
              <a:rPr lang="ru-RU" sz="2800" dirty="0">
                <a:latin typeface="Cambria" panose="02040503050406030204" pitchFamily="18" charset="0"/>
              </a:rPr>
              <a:t>еще одной экспозиции нашего школьного музея. Ее можно найти на </a:t>
            </a:r>
            <a:r>
              <a:rPr lang="ru-RU" sz="2800" dirty="0" smtClean="0">
                <a:latin typeface="Cambria" panose="02040503050406030204" pitchFamily="18" charset="0"/>
              </a:rPr>
              <a:t>школьном сайте.</a:t>
            </a:r>
            <a:br>
              <a:rPr lang="ru-RU" sz="2800" dirty="0" smtClean="0">
                <a:latin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</a:rPr>
              <a:t/>
            </a:r>
            <a:br>
              <a:rPr lang="ru-RU" sz="2800" dirty="0">
                <a:latin typeface="Cambria" panose="02040503050406030204" pitchFamily="18" charset="0"/>
              </a:rPr>
            </a:br>
            <a:r>
              <a:rPr lang="ru-RU" sz="2800" dirty="0" smtClean="0">
                <a:latin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</a:rPr>
              <a:t/>
            </a:r>
            <a:br>
              <a:rPr lang="ru-RU" sz="2800" dirty="0">
                <a:latin typeface="Cambria" panose="02040503050406030204" pitchFamily="18" charset="0"/>
              </a:rPr>
            </a:br>
            <a:r>
              <a:rPr lang="ru-RU" sz="2800" dirty="0" smtClean="0">
                <a:latin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</a:rPr>
            </a:br>
            <a:r>
              <a:rPr lang="ru-RU" sz="2800" dirty="0" smtClean="0">
                <a:latin typeface="Cambria" panose="02040503050406030204" pitchFamily="18" charset="0"/>
              </a:rPr>
              <a:t>			</a:t>
            </a:r>
            <a:br>
              <a:rPr lang="ru-RU" sz="2800" dirty="0" smtClean="0">
                <a:latin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</a:rPr>
              <a:t>	</a:t>
            </a:r>
            <a:r>
              <a:rPr lang="ru-RU" sz="2800" dirty="0" smtClean="0">
                <a:latin typeface="Cambria" panose="02040503050406030204" pitchFamily="18" charset="0"/>
              </a:rPr>
              <a:t>				             	</a:t>
            </a:r>
            <a:r>
              <a:rPr lang="ru-RU" sz="1400" dirty="0" smtClean="0">
                <a:latin typeface="Cambria" panose="02040503050406030204" pitchFamily="18" charset="0"/>
              </a:rPr>
              <a:t>Ссылка: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dirty="0">
                <a:latin typeface="Cambria" panose="02040503050406030204" pitchFamily="18" charset="0"/>
              </a:rPr>
              <a:t>	</a:t>
            </a:r>
            <a:r>
              <a:rPr lang="ru-RU" sz="1400" dirty="0" smtClean="0">
                <a:latin typeface="Cambria" panose="02040503050406030204" pitchFamily="18" charset="0"/>
              </a:rPr>
              <a:t>				                          </a:t>
            </a:r>
            <a:r>
              <a:rPr lang="en-US" sz="1400" dirty="0" smtClean="0">
                <a:latin typeface="Cambria" panose="02040503050406030204" pitchFamily="18" charset="0"/>
                <a:hlinkClick r:id="rId3"/>
              </a:rPr>
              <a:t>http</a:t>
            </a:r>
            <a:r>
              <a:rPr lang="en-US" sz="1400" dirty="0">
                <a:latin typeface="Cambria" panose="02040503050406030204" pitchFamily="18" charset="0"/>
                <a:hlinkClick r:id="rId3"/>
              </a:rPr>
              <a:t>://</a:t>
            </a:r>
            <a:r>
              <a:rPr lang="en-US" sz="1400" dirty="0" smtClean="0">
                <a:latin typeface="Cambria" panose="02040503050406030204" pitchFamily="18" charset="0"/>
                <a:hlinkClick r:id="rId3"/>
              </a:rPr>
              <a:t>www.pelesosmokykla.lt/lt/8</a:t>
            </a:r>
            <a:r>
              <a:rPr lang="ru-RU" sz="1400" dirty="0" smtClean="0">
                <a:latin typeface="Cambria" panose="020405030504060302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57200" y="2846510"/>
            <a:ext cx="3528392" cy="377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692697"/>
            <a:ext cx="8229600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</a:rPr>
              <a:t>Посредством музея создается обратная связь между учеником и учителем, классом и классным руководителем, музей помогает учителю в подборе необходимого материала для тематических классных часов, разрабатывает тематические экскурсии по стендам и экспозициям музея. Кроме того, в музее есть разный материал, необходимый для уроков краеведения, истории, литературы. Преподаватели этих предметов используют музей не только при подготовке к урокам, но и могут провести урок в помещении школьного музея. </a:t>
            </a:r>
            <a:endParaRPr lang="ru-RU" sz="2400" dirty="0" smtClean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393290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426679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</a:rPr>
              <a:t>Дети в музее знакомятся с прошлым своего края, узнают много нового, </a:t>
            </a:r>
            <a:r>
              <a:rPr lang="ru-RU" sz="2400" dirty="0" err="1" smtClean="0">
                <a:latin typeface="Cambria" panose="02040503050406030204" pitchFamily="18" charset="0"/>
              </a:rPr>
              <a:t>непохошего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на каждодневную жизнь. Они задают вопросы, интересуются, соприкосновение со стариной вызывает положительные эмоции, чувство гордости за своих предков, свой родной край. Таким образом, уроки и экскурсии в музей становятся одним из основных форм патриотического воспитания, а материалы музея способствуют воспитанию гражданственности и национального самосознания в многокультурной среде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903" y="4094228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968552"/>
          </a:xfrm>
        </p:spPr>
        <p:txBody>
          <a:bodyPr/>
          <a:lstStyle/>
          <a:p>
            <a:pPr indent="216000" algn="just"/>
            <a:r>
              <a:rPr lang="ru-RU" sz="2800" dirty="0">
                <a:latin typeface="Cambria" panose="02040503050406030204" pitchFamily="18" charset="0"/>
              </a:rPr>
              <a:t>Музей поддерживает связь с музеями района и музеями других школ, а также общественными организациями. Руководитель музея кружка музееведения организует участие детей в различных конкурсах и конференциях, что обеспечивает полную реализацию способностей учащихся</a:t>
            </a:r>
            <a:r>
              <a:rPr lang="ru-RU" sz="2800" dirty="0" smtClean="0">
                <a:latin typeface="Cambria" panose="02040503050406030204" pitchFamily="18" charset="0"/>
              </a:rPr>
              <a:t>.</a:t>
            </a:r>
            <a:br>
              <a:rPr lang="ru-RU" sz="2800" dirty="0" smtClean="0">
                <a:latin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</a:rPr>
              <a:t/>
            </a:r>
            <a:br>
              <a:rPr lang="ru-RU" sz="2800" dirty="0">
                <a:latin typeface="Cambria" panose="02040503050406030204" pitchFamily="18" charset="0"/>
              </a:rPr>
            </a:br>
            <a:r>
              <a:rPr lang="ru-RU" sz="2800" dirty="0" smtClean="0">
                <a:latin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3317807"/>
            <a:ext cx="2088232" cy="329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52120" y="3356992"/>
            <a:ext cx="2553334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30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683568" y="476250"/>
            <a:ext cx="770485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Cambria" panose="02040503050406030204" pitchFamily="18" charset="0"/>
              </a:rPr>
              <a:t>Историко-этнографический музей</a:t>
            </a:r>
            <a:endParaRPr lang="ru-RU" sz="4400" b="1" dirty="0">
              <a:latin typeface="Cambria" panose="02040503050406030204" pitchFamily="18" charset="0"/>
            </a:endParaRPr>
          </a:p>
          <a:p>
            <a:pPr algn="ctr"/>
            <a:endParaRPr lang="ru-RU" sz="2800" i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820891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2808312"/>
          </a:xfrm>
        </p:spPr>
        <p:txBody>
          <a:bodyPr/>
          <a:lstStyle/>
          <a:p>
            <a:pPr algn="just"/>
            <a:r>
              <a:rPr lang="ru-RU" sz="3600" dirty="0">
                <a:latin typeface="Cambria" panose="02040503050406030204" pitchFamily="18" charset="0"/>
              </a:rPr>
              <a:t>Музей посещают: учителя, учащиеся школы, учащиеся других школ, жители деревни, выпускники школы и различные гости школы.</a:t>
            </a:r>
            <a:r>
              <a:rPr lang="ru-RU" sz="4000" dirty="0">
                <a:latin typeface="Cambria" panose="02040503050406030204" pitchFamily="18" charset="0"/>
              </a:rPr>
              <a:t/>
            </a:r>
            <a:br>
              <a:rPr lang="ru-RU" sz="4000" dirty="0">
                <a:latin typeface="Cambria" panose="02040503050406030204" pitchFamily="18" charset="0"/>
              </a:rPr>
            </a:b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996" y="3356992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70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sz="2000" b="1" dirty="0">
                <a:latin typeface="Cambria" panose="02040503050406030204" pitchFamily="18" charset="0"/>
              </a:rPr>
              <a:t>Внедрение новых информационных технологий (ИКТ)</a:t>
            </a:r>
            <a:r>
              <a:rPr lang="ru-RU" sz="2000" dirty="0">
                <a:latin typeface="Cambria" panose="02040503050406030204" pitchFamily="18" charset="0"/>
              </a:rPr>
              <a:t> нашло отражение в нескольких направлениях работы школьного историко-краеведческого музея</a:t>
            </a:r>
            <a:r>
              <a:rPr lang="ru-RU" sz="2000" dirty="0" smtClean="0">
                <a:latin typeface="Cambria" panose="02040503050406030204" pitchFamily="18" charset="0"/>
              </a:rPr>
              <a:t>:</a:t>
            </a:r>
            <a:r>
              <a:rPr lang="en-US" sz="2000" dirty="0" smtClean="0">
                <a:latin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____________________________________________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/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en-US" sz="2000" dirty="0" smtClean="0">
                <a:latin typeface="Cambria" panose="02040503050406030204" pitchFamily="18" charset="0"/>
              </a:rPr>
              <a:t>- </a:t>
            </a:r>
            <a:r>
              <a:rPr lang="ru-RU" sz="2000" dirty="0" smtClean="0">
                <a:latin typeface="Cambria" panose="02040503050406030204" pitchFamily="18" charset="0"/>
              </a:rPr>
              <a:t>На </a:t>
            </a:r>
            <a:r>
              <a:rPr lang="ru-RU" sz="2000" dirty="0">
                <a:latin typeface="Cambria" panose="02040503050406030204" pitchFamily="18" charset="0"/>
              </a:rPr>
              <a:t>новостной ленте школьного сайта регулярно помещаются материалы, отражающие деятельность музея.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en-US" sz="2000" dirty="0" smtClean="0">
                <a:latin typeface="Cambria" panose="02040503050406030204" pitchFamily="18" charset="0"/>
              </a:rPr>
              <a:t>-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практике музейной работы за истёкший период продолжена работа по созданию различной видеопродукции с использованием ИКТ. Ведется школьная летопись в электронном формате, написана история школы также в электронном формате.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en-US" sz="2000" dirty="0" smtClean="0">
                <a:latin typeface="Cambria" panose="02040503050406030204" pitchFamily="18" charset="0"/>
              </a:rPr>
              <a:t>-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практике музейной работы продолжена работа по накоплению компьютерных презентаций в программе </a:t>
            </a:r>
            <a:r>
              <a:rPr lang="en-US" sz="2000" dirty="0">
                <a:latin typeface="Cambria" panose="02040503050406030204" pitchFamily="18" charset="0"/>
              </a:rPr>
              <a:t>Microsoft Office Power Point</a:t>
            </a:r>
            <a:r>
              <a:rPr lang="ru-RU" sz="2000" dirty="0">
                <a:latin typeface="Cambria" panose="02040503050406030204" pitchFamily="18" charset="0"/>
              </a:rPr>
              <a:t>. Они пополнили видеотеку музея.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en-US" sz="2000" dirty="0" smtClean="0">
                <a:latin typeface="Cambria" panose="02040503050406030204" pitchFamily="18" charset="0"/>
              </a:rPr>
              <a:t>-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районном конкурсе школьных сайтов в номинации «Лучший виртуальный музей» школа заняла 2-е место.</a:t>
            </a:r>
            <a:br>
              <a:rPr lang="ru-RU" sz="2000" dirty="0">
                <a:latin typeface="Cambria" panose="02040503050406030204" pitchFamily="18" charset="0"/>
              </a:rPr>
            </a:b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</a:t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4" descr="pelesa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122346" y="846138"/>
            <a:ext cx="689930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241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1052513"/>
            <a:ext cx="8064251" cy="4320703"/>
          </a:xfrm>
        </p:spPr>
        <p:txBody>
          <a:bodyPr/>
          <a:lstStyle/>
          <a:p>
            <a:pPr algn="l"/>
            <a:r>
              <a:rPr lang="ru-RU" altLang="zh-CN" sz="1800" b="1" i="1" dirty="0" smtClean="0">
                <a:latin typeface="Cambria" panose="02040503050406030204" pitchFamily="18" charset="0"/>
              </a:rPr>
              <a:t>Историко-этнографический музей УО «</a:t>
            </a:r>
            <a:r>
              <a:rPr lang="ru-RU" altLang="zh-CN" sz="1800" b="1" i="1" dirty="0" err="1" smtClean="0">
                <a:latin typeface="Cambria" panose="02040503050406030204" pitchFamily="18" charset="0"/>
              </a:rPr>
              <a:t>Пелясская</a:t>
            </a:r>
            <a:r>
              <a:rPr lang="ru-RU" altLang="zh-CN" sz="1800" b="1" i="1" dirty="0" smtClean="0">
                <a:latin typeface="Cambria" panose="02040503050406030204" pitchFamily="18" charset="0"/>
              </a:rPr>
              <a:t> средняя школа с обучением на литовском языке»</a:t>
            </a:r>
            <a:r>
              <a:rPr lang="ru-RU" altLang="zh-CN" sz="1800" dirty="0" smtClean="0">
                <a:latin typeface="Cambria" panose="02040503050406030204" pitchFamily="18" charset="0"/>
              </a:rPr>
              <a:t/>
            </a:r>
            <a:br>
              <a:rPr lang="ru-RU" altLang="zh-CN" sz="1800" dirty="0" smtClean="0">
                <a:latin typeface="Cambria" panose="02040503050406030204" pitchFamily="18" charset="0"/>
              </a:rPr>
            </a:br>
            <a:r>
              <a:rPr lang="ru-RU" altLang="zh-CN" sz="1800" dirty="0" smtClean="0">
                <a:latin typeface="Cambria" panose="02040503050406030204" pitchFamily="18" charset="0"/>
              </a:rPr>
              <a:t>Фамилия, имя, отчество директора школы:  </a:t>
            </a:r>
            <a:r>
              <a:rPr lang="ru-RU" altLang="zh-CN" sz="1800" b="1" dirty="0" err="1" smtClean="0">
                <a:latin typeface="Cambria" panose="02040503050406030204" pitchFamily="18" charset="0"/>
              </a:rPr>
              <a:t>Матюлевич</a:t>
            </a:r>
            <a:r>
              <a:rPr lang="ru-RU" altLang="zh-CN" sz="1800" b="1" dirty="0" smtClean="0">
                <a:latin typeface="Cambria" panose="02040503050406030204" pitchFamily="18" charset="0"/>
              </a:rPr>
              <a:t> Иван Станиславович</a:t>
            </a:r>
            <a:r>
              <a:rPr lang="ru-RU" altLang="zh-CN" sz="1800" dirty="0" smtClean="0">
                <a:latin typeface="Cambria" panose="02040503050406030204" pitchFamily="18" charset="0"/>
              </a:rPr>
              <a:t/>
            </a:r>
            <a:br>
              <a:rPr lang="ru-RU" altLang="zh-CN" sz="1800" dirty="0" smtClean="0">
                <a:latin typeface="Cambria" panose="02040503050406030204" pitchFamily="18" charset="0"/>
              </a:rPr>
            </a:br>
            <a:r>
              <a:rPr lang="ru-RU" altLang="zh-CN" sz="1800" dirty="0" smtClean="0">
                <a:latin typeface="Cambria" panose="02040503050406030204" pitchFamily="18" charset="0"/>
              </a:rPr>
              <a:t>Фамилия, имя, отчество педагога, ответственного за музей: учитель истории </a:t>
            </a:r>
            <a:r>
              <a:rPr lang="ru-RU" altLang="zh-CN" sz="1800" b="1" dirty="0" smtClean="0">
                <a:latin typeface="Cambria" panose="02040503050406030204" pitchFamily="18" charset="0"/>
              </a:rPr>
              <a:t>Ивашко Леонид </a:t>
            </a:r>
            <a:r>
              <a:rPr lang="ru-RU" altLang="zh-CN" sz="1800" b="1" dirty="0" err="1" smtClean="0">
                <a:latin typeface="Cambria" panose="02040503050406030204" pitchFamily="18" charset="0"/>
              </a:rPr>
              <a:t>Вацлавович</a:t>
            </a:r>
            <a:r>
              <a:rPr lang="ru-RU" altLang="zh-CN" sz="1800" dirty="0" smtClean="0">
                <a:latin typeface="Cambria" panose="02040503050406030204" pitchFamily="18" charset="0"/>
              </a:rPr>
              <a:t>, 3 года педагогического стажа.</a:t>
            </a:r>
            <a:r>
              <a:rPr lang="ru-RU" altLang="zh-CN" sz="1800" b="1" dirty="0" smtClean="0">
                <a:latin typeface="Cambria" panose="02040503050406030204" pitchFamily="18" charset="0"/>
              </a:rPr>
              <a:t/>
            </a:r>
            <a:br>
              <a:rPr lang="ru-RU" altLang="zh-CN" sz="1800" b="1" dirty="0" smtClean="0">
                <a:latin typeface="Cambria" panose="02040503050406030204" pitchFamily="18" charset="0"/>
              </a:rPr>
            </a:br>
            <a:r>
              <a:rPr lang="ru-RU" altLang="zh-CN" sz="1800" dirty="0" smtClean="0">
                <a:latin typeface="Cambria" panose="02040503050406030204" pitchFamily="18" charset="0"/>
              </a:rPr>
              <a:t>Адрес: 231399, д. </a:t>
            </a:r>
            <a:r>
              <a:rPr lang="ru-RU" altLang="zh-CN" sz="1800" dirty="0" err="1" smtClean="0">
                <a:latin typeface="Cambria" panose="02040503050406030204" pitchFamily="18" charset="0"/>
              </a:rPr>
              <a:t>Пелеса</a:t>
            </a:r>
            <a:r>
              <a:rPr lang="ru-RU" altLang="zh-CN" sz="1800" dirty="0" smtClean="0">
                <a:latin typeface="Cambria" panose="02040503050406030204" pitchFamily="18" charset="0"/>
              </a:rPr>
              <a:t>, </a:t>
            </a:r>
            <a:r>
              <a:rPr lang="ru-RU" altLang="zh-CN" sz="1800" dirty="0" err="1" smtClean="0">
                <a:latin typeface="Cambria" panose="02040503050406030204" pitchFamily="18" charset="0"/>
              </a:rPr>
              <a:t>Вороновский</a:t>
            </a:r>
            <a:r>
              <a:rPr lang="ru-RU" altLang="zh-CN" sz="1800" dirty="0" smtClean="0">
                <a:latin typeface="Cambria" panose="02040503050406030204" pitchFamily="18" charset="0"/>
              </a:rPr>
              <a:t> р-н, Гродненская обл., Республика Беларусь, тел.: +375159475549</a:t>
            </a:r>
            <a:r>
              <a:rPr lang="ru-RU" altLang="zh-CN" sz="1800" b="1" dirty="0" smtClean="0">
                <a:latin typeface="Cambria" panose="02040503050406030204" pitchFamily="18" charset="0"/>
              </a:rPr>
              <a:t/>
            </a:r>
            <a:br>
              <a:rPr lang="ru-RU" altLang="zh-CN" sz="1800" b="1" dirty="0" smtClean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  <a:ea typeface="Calibri" panose="020F0502020204030204" pitchFamily="34" charset="0"/>
                <a:cs typeface="Segoe UI Semilight" panose="020B0402040204020203" pitchFamily="34" charset="0"/>
              </a:rPr>
              <a:t>Электронный адрес сайта, на котором размещён </a:t>
            </a:r>
            <a:r>
              <a:rPr lang="ru-RU" sz="1800" dirty="0" smtClean="0">
                <a:latin typeface="Cambria" panose="02040503050406030204" pitchFamily="18" charset="0"/>
                <a:ea typeface="Calibri" panose="020F0502020204030204" pitchFamily="34" charset="0"/>
                <a:cs typeface="Segoe UI Semilight" panose="020B0402040204020203" pitchFamily="34" charset="0"/>
              </a:rPr>
              <a:t>музей: </a:t>
            </a:r>
            <a:r>
              <a:rPr lang="en-US" sz="1800" dirty="0">
                <a:latin typeface="Cambria" panose="02040503050406030204" pitchFamily="18" charset="0"/>
                <a:ea typeface="Calibri" panose="020F0502020204030204" pitchFamily="34" charset="0"/>
                <a:cs typeface="Segoe UI Semilight" panose="020B0402040204020203" pitchFamily="34" charset="0"/>
                <a:hlinkClick r:id="rId2"/>
              </a:rPr>
              <a:t>http://</a:t>
            </a:r>
            <a:r>
              <a:rPr lang="en-US" sz="1800" dirty="0" smtClean="0">
                <a:latin typeface="Cambria" panose="02040503050406030204" pitchFamily="18" charset="0"/>
                <a:ea typeface="Calibri" panose="020F0502020204030204" pitchFamily="34" charset="0"/>
                <a:cs typeface="Segoe UI Semilight" panose="020B0402040204020203" pitchFamily="34" charset="0"/>
                <a:hlinkClick r:id="rId2"/>
              </a:rPr>
              <a:t>www.pelesosmokykla.lt/ru/92</a:t>
            </a:r>
            <a:r>
              <a:rPr lang="ru-RU" sz="1800" dirty="0" smtClean="0">
                <a:latin typeface="Cambria" panose="02040503050406030204" pitchFamily="18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r>
              <a:rPr lang="ru-RU" altLang="zh-CN" sz="1800" b="1" dirty="0" smtClean="0">
                <a:latin typeface="Cambria" panose="02040503050406030204" pitchFamily="18" charset="0"/>
              </a:rPr>
              <a:t/>
            </a:r>
            <a:br>
              <a:rPr lang="ru-RU" altLang="zh-CN" sz="1800" b="1" dirty="0" smtClean="0">
                <a:latin typeface="Cambria" panose="02040503050406030204" pitchFamily="18" charset="0"/>
              </a:rPr>
            </a:br>
            <a:r>
              <a:rPr lang="ru-RU" altLang="zh-CN" sz="1800" dirty="0" smtClean="0">
                <a:latin typeface="Cambria" panose="02040503050406030204" pitchFamily="18" charset="0"/>
              </a:rPr>
              <a:t>Дата основания – 1996 г.</a:t>
            </a:r>
            <a:r>
              <a:rPr lang="ru-RU" altLang="zh-CN" sz="1800" dirty="0">
                <a:latin typeface="Cambria" panose="02040503050406030204" pitchFamily="18" charset="0"/>
              </a:rPr>
              <a:t/>
            </a:r>
            <a:br>
              <a:rPr lang="ru-RU" altLang="zh-CN" sz="1800" dirty="0">
                <a:latin typeface="Cambria" panose="02040503050406030204" pitchFamily="18" charset="0"/>
              </a:rPr>
            </a:br>
            <a:r>
              <a:rPr lang="ru-RU" altLang="zh-CN" sz="1800" dirty="0">
                <a:latin typeface="Cambria" panose="02040503050406030204" pitchFamily="18" charset="0"/>
              </a:rPr>
              <a:t>Площадь музея – </a:t>
            </a:r>
            <a:r>
              <a:rPr lang="ru-RU" altLang="zh-CN" sz="1800" dirty="0" smtClean="0">
                <a:latin typeface="Cambria" panose="02040503050406030204" pitchFamily="18" charset="0"/>
              </a:rPr>
              <a:t>66 кв. м.</a:t>
            </a:r>
            <a:r>
              <a:rPr lang="ru-RU" altLang="zh-CN" sz="1800" dirty="0">
                <a:latin typeface="Cambria" panose="02040503050406030204" pitchFamily="18" charset="0"/>
              </a:rPr>
              <a:t/>
            </a:r>
            <a:br>
              <a:rPr lang="ru-RU" altLang="zh-CN" sz="1800" dirty="0">
                <a:latin typeface="Cambria" panose="02040503050406030204" pitchFamily="18" charset="0"/>
              </a:rPr>
            </a:br>
            <a:r>
              <a:rPr lang="ru-RU" altLang="zh-CN" sz="1800" dirty="0">
                <a:latin typeface="Cambria" panose="02040503050406030204" pitchFamily="18" charset="0"/>
              </a:rPr>
              <a:t>Число экспонатов – 520 штук. Из них ценных и редких – 136 штук.</a:t>
            </a:r>
            <a:br>
              <a:rPr lang="ru-RU" altLang="zh-CN" sz="1800" dirty="0">
                <a:latin typeface="Cambria" panose="02040503050406030204" pitchFamily="18" charset="0"/>
              </a:rPr>
            </a:br>
            <a:r>
              <a:rPr lang="ru-RU" altLang="zh-CN" sz="1800" dirty="0">
                <a:latin typeface="Cambria" panose="02040503050406030204" pitchFamily="18" charset="0"/>
              </a:rPr>
              <a:t>Профиль музея – историко-этнографический.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87450" y="476250"/>
            <a:ext cx="6696918" cy="5762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zh-CN" sz="4000" b="1" dirty="0" smtClean="0">
                <a:latin typeface="Cambria" panose="02040503050406030204" pitchFamily="18" charset="0"/>
              </a:rPr>
              <a:t>Общие сведения о музее</a:t>
            </a:r>
            <a:endParaRPr lang="ru-RU" sz="4000" b="1" dirty="0" smtClean="0">
              <a:latin typeface="Cambria" panose="02040503050406030204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239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7560839" cy="940966"/>
          </a:xfrm>
        </p:spPr>
        <p:txBody>
          <a:bodyPr/>
          <a:lstStyle/>
          <a:p>
            <a:pPr marL="0" indent="180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эффективной и планомерной работы школьного музея определены цели и </a:t>
            </a:r>
            <a:r>
              <a:rPr lang="ru-RU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28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628800"/>
            <a:ext cx="8064896" cy="44973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историко-этнографического музея преследует следующие основные </a:t>
            </a:r>
            <a:r>
              <a:rPr lang="ru-RU" sz="2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Развивать уважение к традициям этнической культуры и желание им следовать.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Осознать свой национальный и культурный </a:t>
            </a:r>
            <a:r>
              <a:rPr lang="ru-RU" sz="2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идентитет</a:t>
            </a: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воспитать национальное и гражданское самосознание.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Воспитать уважение к людям, обществу, Родине, чтобы ребенок стал патриотом и достойным гражданином.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Создавать оптимальные условия для учителей и учащихся в использовании краеведческого материала при обучении и воспитании.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5976938" cy="490066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720"/>
            <a:ext cx="843528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latin typeface="Cambria" panose="02040503050406030204" pitchFamily="18" charset="0"/>
              </a:rPr>
              <a:t>Задачи </a:t>
            </a:r>
            <a:r>
              <a:rPr lang="ru-RU" sz="2400" dirty="0">
                <a:latin typeface="Cambria" panose="02040503050406030204" pitchFamily="18" charset="0"/>
              </a:rPr>
              <a:t>историко-этнографического музея: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Помочь понять связь цикла природы с народными календарными праздниками, связь жизненных этапов человека с семейными традициями.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Приобрести исторически обусловленное понятие современности.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Развивать моральные и социальные ценности, регулирующие поведение и деятельность в обществе.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Прививать понятие о национальных и гражданских обязанностях.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Патриотическое воспитание интегрировать в процесс обучения.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Сохранение исторической памяти.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Формирование навыков подготовки и проведения экскурсий по тематике музея с показом музейных экспонатов.</a:t>
            </a:r>
          </a:p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Приобщение учащихся к краеведческой, этнографической и поисково-исследовательской деятельности.</a:t>
            </a:r>
          </a:p>
          <a:p>
            <a:pPr algn="just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260350"/>
            <a:ext cx="7344990" cy="1143000"/>
          </a:xfrm>
        </p:spPr>
        <p:txBody>
          <a:bodyPr/>
          <a:lstStyle/>
          <a:p>
            <a:r>
              <a:rPr lang="ru-RU" sz="3200" b="1" dirty="0">
                <a:latin typeface="Cambria" panose="02040503050406030204" pitchFamily="18" charset="0"/>
              </a:rPr>
              <a:t>Основные направления деятельности музея: </a:t>
            </a:r>
            <a:endParaRPr lang="ru-RU" sz="3200" b="1" dirty="0" smtClean="0">
              <a:latin typeface="Cambria" panose="02040503050406030204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just"/>
            <a:r>
              <a:rPr lang="ru-RU" sz="2800" dirty="0">
                <a:latin typeface="Cambria" panose="02040503050406030204" pitchFamily="18" charset="0"/>
              </a:rPr>
              <a:t>Поисково-исследовательская работа учителей и учащихся.</a:t>
            </a:r>
          </a:p>
          <a:p>
            <a:pPr lvl="0" algn="just"/>
            <a:r>
              <a:rPr lang="ru-RU" sz="2800" dirty="0">
                <a:latin typeface="Cambria" panose="02040503050406030204" pitchFamily="18" charset="0"/>
              </a:rPr>
              <a:t>Экскурсионно-просветительская деятельность с детьми и взрослыми.</a:t>
            </a:r>
          </a:p>
          <a:p>
            <a:pPr lvl="0" algn="just"/>
            <a:r>
              <a:rPr lang="ru-RU" sz="2800" dirty="0">
                <a:latin typeface="Cambria" panose="02040503050406030204" pitchFamily="18" charset="0"/>
              </a:rPr>
              <a:t>Взаимодействие с государственными музеями.</a:t>
            </a:r>
          </a:p>
          <a:p>
            <a:pPr lvl="0" algn="just"/>
            <a:r>
              <a:rPr lang="ru-RU" sz="2800" dirty="0">
                <a:latin typeface="Cambria" panose="02040503050406030204" pitchFamily="18" charset="0"/>
              </a:rPr>
              <a:t>Взаимодействие с педагогической, родительской, ветеранской общественностью.</a:t>
            </a:r>
          </a:p>
          <a:p>
            <a:pPr lvl="0" algn="just"/>
            <a:r>
              <a:rPr lang="ru-RU" sz="2800" dirty="0">
                <a:latin typeface="Cambria" panose="02040503050406030204" pitchFamily="18" charset="0"/>
              </a:rPr>
              <a:t>Материально-техническое обеспечение музея.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180340" algn="just">
              <a:spcBef>
                <a:spcPts val="0"/>
              </a:spcBef>
              <a:spcAft>
                <a:spcPts val="0"/>
              </a:spcAft>
              <a:tabLst>
                <a:tab pos="814705" algn="l"/>
              </a:tabLst>
            </a:pPr>
            <a:r>
              <a:rPr lang="ru-RU" sz="2400" dirty="0">
                <a:latin typeface="Cambria" panose="02040503050406030204" pitchFamily="18" charset="0"/>
                <a:ea typeface="Times New Roman" panose="02020603050405020304" pitchFamily="18" charset="0"/>
              </a:rPr>
              <a:t>Музей – составная часть компонента системы образовательной работы в школе.</a:t>
            </a:r>
          </a:p>
          <a:p>
            <a:pPr marL="0" indent="18034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историко-краеведческой работы воплощаются в традиционных общешкольных мероприятиях.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864" y="2708920"/>
            <a:ext cx="7020272" cy="3942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427984" y="476250"/>
            <a:ext cx="4104456" cy="4824958"/>
          </a:xfrm>
        </p:spPr>
        <p:txBody>
          <a:bodyPr/>
          <a:lstStyle/>
          <a:p>
            <a:pPr marL="0" indent="252000" algn="just">
              <a:spcBef>
                <a:spcPts val="0"/>
              </a:spcBef>
              <a:buNone/>
            </a:pPr>
            <a:r>
              <a:rPr lang="ru-RU" dirty="0">
                <a:latin typeface="Cambria" panose="02040503050406030204" pitchFamily="18" charset="0"/>
              </a:rPr>
              <a:t>На протяжении функционирования музея его фонды пополнились и </a:t>
            </a:r>
            <a:r>
              <a:rPr lang="ru-RU" dirty="0" smtClean="0">
                <a:latin typeface="Cambria" panose="02040503050406030204" pitchFamily="18" charset="0"/>
              </a:rPr>
              <a:t>расширились.</a:t>
            </a:r>
            <a:endParaRPr lang="ru-RU" b="1" dirty="0">
              <a:latin typeface="Cambria" panose="02040503050406030204" pitchFamily="18" charset="0"/>
            </a:endParaRPr>
          </a:p>
          <a:p>
            <a:pPr marL="0" indent="252000" algn="just">
              <a:spcBef>
                <a:spcPts val="0"/>
              </a:spcBef>
              <a:buNone/>
            </a:pPr>
            <a:r>
              <a:rPr lang="ru-RU" b="1" dirty="0" smtClean="0">
                <a:latin typeface="Cambria" panose="02040503050406030204" pitchFamily="18" charset="0"/>
              </a:rPr>
              <a:t>Музей </a:t>
            </a:r>
            <a:r>
              <a:rPr lang="ru-RU" b="1" dirty="0">
                <a:latin typeface="Cambria" panose="02040503050406030204" pitchFamily="18" charset="0"/>
              </a:rPr>
              <a:t>состоит из 8 </a:t>
            </a:r>
            <a:r>
              <a:rPr lang="ru-RU" b="1" dirty="0" smtClean="0">
                <a:latin typeface="Cambria" panose="02040503050406030204" pitchFamily="18" charset="0"/>
              </a:rPr>
              <a:t>экспозиций.</a:t>
            </a:r>
            <a:endParaRPr lang="ru-RU" dirty="0">
              <a:latin typeface="Cambria" panose="02040503050406030204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250"/>
            <a:ext cx="3075806" cy="453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424936" cy="4104456"/>
          </a:xfrm>
        </p:spPr>
        <p:txBody>
          <a:bodyPr/>
          <a:lstStyle/>
          <a:p>
            <a:pPr lvl="0" algn="just"/>
            <a:r>
              <a:rPr lang="ru-RU" sz="2800" dirty="0">
                <a:latin typeface="Cambria" panose="02040503050406030204" pitchFamily="18" charset="0"/>
              </a:rPr>
              <a:t>Самая первая экспозиция музея – </a:t>
            </a:r>
            <a:r>
              <a:rPr lang="ru-RU" sz="2800" b="1" dirty="0">
                <a:latin typeface="Cambria" panose="02040503050406030204" pitchFamily="18" charset="0"/>
              </a:rPr>
              <a:t>«История на фотоснимках «Время </a:t>
            </a:r>
            <a:r>
              <a:rPr lang="ru-RU" sz="2800" b="1" dirty="0" err="1">
                <a:latin typeface="Cambria" panose="02040503050406030204" pitchFamily="18" charset="0"/>
              </a:rPr>
              <a:t>Пелесы</a:t>
            </a:r>
            <a:r>
              <a:rPr lang="ru-RU" sz="2800" b="1" dirty="0">
                <a:latin typeface="Cambria" panose="02040503050406030204" pitchFamily="18" charset="0"/>
              </a:rPr>
              <a:t>»</a:t>
            </a:r>
            <a:r>
              <a:rPr lang="ru-RU" sz="2800" dirty="0">
                <a:latin typeface="Cambria" panose="02040503050406030204" pitchFamily="18" charset="0"/>
              </a:rPr>
              <a:t>, создана в 1997 г. На фотографиях – люди </a:t>
            </a:r>
            <a:r>
              <a:rPr lang="ru-RU" sz="2800" dirty="0" err="1">
                <a:latin typeface="Cambria" panose="02040503050406030204" pitchFamily="18" charset="0"/>
              </a:rPr>
              <a:t>Пелясской</a:t>
            </a:r>
            <a:r>
              <a:rPr lang="ru-RU" sz="2800" dirty="0">
                <a:latin typeface="Cambria" panose="02040503050406030204" pitchFamily="18" charset="0"/>
              </a:rPr>
              <a:t> земли, бабушки, прабабушки и соседи учащихся нашей школы. Фотоснимки интересны тем, что на них можно увидеть литовские народные обычаи и традиции; интересны персонажи, их одежда.</a:t>
            </a:r>
            <a:r>
              <a:rPr lang="ru-RU" sz="3200" dirty="0">
                <a:latin typeface="Cambria" panose="02040503050406030204" pitchFamily="18" charset="0"/>
              </a:rPr>
              <a:t/>
            </a:r>
            <a:br>
              <a:rPr lang="ru-RU" sz="3200" dirty="0">
                <a:latin typeface="Cambria" panose="02040503050406030204" pitchFamily="18" charset="0"/>
              </a:rPr>
            </a:br>
            <a:endParaRPr lang="ru-RU" sz="3200" dirty="0" smtClean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268" y="3789040"/>
            <a:ext cx="4163471" cy="2738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711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Историко-этнографический музей УО «Пелясская средняя школа с обучением на литовском языке» Фамилия, имя, отчество директора школы:  Матюлевич Иван Станиславович Фамилия, имя, отчество педагога, ответственного за музей: учитель истории Ивашко Леонид Вацлавович, 3 года педагогического стажа. Адрес: 231399, д. Пелеса, Вороновский р-н, Гродненская обл., Республика Беларусь, тел.: +375159475549 Электронный адрес сайта, на котором размещён музей: http://www.pelesosmokykla.lt/ru/92  Дата основания – 1996 г. Площадь музея – 66 кв. м. Число экспонатов – 520 штук. Из них ценных и редких – 136 штук. Профиль музея – историко-этнографический.</vt:lpstr>
      <vt:lpstr>Для эффективной и планомерной работы школьного музея определены цели и задачи</vt:lpstr>
      <vt:lpstr>Слайд 5</vt:lpstr>
      <vt:lpstr>Основные направления деятельности музея: </vt:lpstr>
      <vt:lpstr>Слайд 7</vt:lpstr>
      <vt:lpstr>Слайд 8</vt:lpstr>
      <vt:lpstr>Самая первая экспозиция музея – «История на фотоснимках «Время Пелесы», создана в 1997 г. На фотографиях – люди Пелясской земли, бабушки, прабабушки и соседи учащихся нашей школы. Фотоснимки интересны тем, что на них можно увидеть литовские народные обычаи и традиции; интересны персонажи, их одежда. </vt:lpstr>
      <vt:lpstr>Слайд 10</vt:lpstr>
      <vt:lpstr>Слайд 11</vt:lpstr>
      <vt:lpstr>Слайд 12</vt:lpstr>
      <vt:lpstr>Слайд 13</vt:lpstr>
      <vt:lpstr> </vt:lpstr>
      <vt:lpstr>Слайд 15</vt:lpstr>
      <vt:lpstr>Сохранение истории и традиций нашей школы ведется и через создание «Летописи школьной жизни» - еще одной экспозиции нашего школьного музея. Ее можно найти на школьном сайте.                            Ссылка:                                 http://www.pelesosmokykla.lt/lt/8  </vt:lpstr>
      <vt:lpstr>Слайд 17</vt:lpstr>
      <vt:lpstr>Слайд 18</vt:lpstr>
      <vt:lpstr>Музей поддерживает связь с музеями района и музеями других школ, а также общественными организациями. Руководитель музея кружка музееведения организует участие детей в различных конкурсах и конференциях, что обеспечивает полную реализацию способностей учащихся.    </vt:lpstr>
      <vt:lpstr>Музей посещают: учителя, учащиеся школы, учащиеся других школ, жители деревни, выпускники школы и различные гости школы. </vt:lpstr>
      <vt:lpstr>Внедрение новых информационных технологий (ИКТ) нашло отражение в нескольких направлениях работы школьного историко-краеведческого музея: ____________________________________________  - На новостной ленте школьного сайта регулярно помещаются материалы, отражающие деятельность музея. - В практике музейной работы за истёкший период продолжена работа по созданию различной видеопродукции с использованием ИКТ. Ведется школьная летопись в электронном формате, написана история школы также в электронном формате. - В практике музейной работы продолжена работа по накоплению компьютерных презентаций в программе Microsoft Office Power Point. Они пополнили видеотеку музея. - В районном конкурсе школьных сайтов в номинации «Лучший виртуальный музей» школа заняла 2-е место. </vt:lpstr>
      <vt:lpstr>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Администратор</cp:lastModifiedBy>
  <cp:revision>24</cp:revision>
  <dcterms:created xsi:type="dcterms:W3CDTF">2013-08-20T23:50:31Z</dcterms:created>
  <dcterms:modified xsi:type="dcterms:W3CDTF">2017-09-07T12:44:02Z</dcterms:modified>
</cp:coreProperties>
</file>